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 id="264" r:id="rId8"/>
    <p:sldId id="260" r:id="rId9"/>
    <p:sldId id="261" r:id="rId10"/>
    <p:sldId id="279" r:id="rId11"/>
    <p:sldId id="265" r:id="rId12"/>
    <p:sldId id="276" r:id="rId13"/>
    <p:sldId id="278" r:id="rId14"/>
    <p:sldId id="268" r:id="rId15"/>
    <p:sldId id="269" r:id="rId16"/>
    <p:sldId id="270" r:id="rId17"/>
    <p:sldId id="271" r:id="rId18"/>
    <p:sldId id="272" r:id="rId19"/>
    <p:sldId id="273" r:id="rId20"/>
    <p:sldId id="274" r:id="rId21"/>
    <p:sldId id="275" r:id="rId22"/>
    <p:sldId id="280" r:id="rId23"/>
    <p:sldId id="281" r:id="rId24"/>
    <p:sldId id="282" r:id="rId25"/>
    <p:sldId id="283" r:id="rId26"/>
    <p:sldId id="284" r:id="rId27"/>
    <p:sldId id="285" r:id="rId28"/>
    <p:sldId id="286" r:id="rId29"/>
    <p:sldId id="288" r:id="rId30"/>
    <p:sldId id="289" r:id="rId31"/>
    <p:sldId id="290" r:id="rId32"/>
    <p:sldId id="291" r:id="rId33"/>
    <p:sldId id="292" r:id="rId34"/>
    <p:sldId id="293" r:id="rId35"/>
    <p:sldId id="294" r:id="rId36"/>
    <p:sldId id="296" r:id="rId37"/>
    <p:sldId id="297" r:id="rId38"/>
    <p:sldId id="298" r:id="rId39"/>
    <p:sldId id="299" r:id="rId40"/>
    <p:sldId id="300" r:id="rId41"/>
    <p:sldId id="301" r:id="rId42"/>
    <p:sldId id="303" r:id="rId43"/>
    <p:sldId id="304" r:id="rId44"/>
    <p:sldId id="305" r:id="rId45"/>
    <p:sldId id="302"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7BF9D7-A2B9-4F0E-B71F-F1CA3D792580}" type="datetimeFigureOut">
              <a:rPr lang="en-US" smtClean="0"/>
              <a:pPr/>
              <a:t>5/26/2019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7BF9D7-A2B9-4F0E-B71F-F1CA3D792580}" type="datetimeFigureOut">
              <a:rPr lang="en-US" smtClean="0"/>
              <a:pPr/>
              <a:t>5/26/2019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7BF9D7-A2B9-4F0E-B71F-F1CA3D792580}" type="datetimeFigureOut">
              <a:rPr lang="en-US" smtClean="0"/>
              <a:pPr/>
              <a:t>5/26/2019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7BF9D7-A2B9-4F0E-B71F-F1CA3D792580}" type="datetimeFigureOut">
              <a:rPr lang="en-US" smtClean="0"/>
              <a:pPr/>
              <a:t>5/26/2019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7BF9D7-A2B9-4F0E-B71F-F1CA3D792580}" type="datetimeFigureOut">
              <a:rPr lang="en-US" smtClean="0"/>
              <a:pPr/>
              <a:t>5/26/2019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7BF9D7-A2B9-4F0E-B71F-F1CA3D792580}" type="datetimeFigureOut">
              <a:rPr lang="en-US" smtClean="0"/>
              <a:pPr/>
              <a:t>5/26/2019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7BF9D7-A2B9-4F0E-B71F-F1CA3D792580}" type="datetimeFigureOut">
              <a:rPr lang="en-US" smtClean="0"/>
              <a:pPr/>
              <a:t>5/26/2019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7BF9D7-A2B9-4F0E-B71F-F1CA3D792580}" type="datetimeFigureOut">
              <a:rPr lang="en-US" smtClean="0"/>
              <a:pPr/>
              <a:t>5/26/2019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7BF9D7-A2B9-4F0E-B71F-F1CA3D792580}" type="datetimeFigureOut">
              <a:rPr lang="en-US" smtClean="0"/>
              <a:pPr/>
              <a:t>5/26/2019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7BF9D7-A2B9-4F0E-B71F-F1CA3D792580}" type="datetimeFigureOut">
              <a:rPr lang="en-US" smtClean="0"/>
              <a:pPr/>
              <a:t>5/26/2019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7BF9D7-A2B9-4F0E-B71F-F1CA3D792580}" type="datetimeFigureOut">
              <a:rPr lang="en-US" smtClean="0"/>
              <a:pPr/>
              <a:t>5/26/2019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C23245-1EF3-4632-A32D-A50480B2C4F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7BF9D7-A2B9-4F0E-B71F-F1CA3D792580}" type="datetimeFigureOut">
              <a:rPr lang="en-US" smtClean="0"/>
              <a:pPr/>
              <a:t>5/26/2019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C23245-1EF3-4632-A32D-A50480B2C4F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2057399"/>
          </a:xfrm>
        </p:spPr>
        <p:txBody>
          <a:bodyPr>
            <a:normAutofit/>
          </a:bodyPr>
          <a:lstStyle/>
          <a:p>
            <a:r>
              <a:rPr lang="en-US" sz="9600" b="1" dirty="0" smtClean="0"/>
              <a:t>personality</a:t>
            </a:r>
            <a:endParaRPr lang="en-US" sz="9600" b="1" dirty="0"/>
          </a:p>
        </p:txBody>
      </p:sp>
      <p:sp>
        <p:nvSpPr>
          <p:cNvPr id="3" name="Subtitle 2"/>
          <p:cNvSpPr>
            <a:spLocks noGrp="1"/>
          </p:cNvSpPr>
          <p:nvPr>
            <p:ph type="subTitle" idx="1"/>
          </p:nvPr>
        </p:nvSpPr>
        <p:spPr/>
        <p:txBody>
          <a:bodyPr/>
          <a:lstStyle/>
          <a:p>
            <a:endParaRPr lang="en-US"/>
          </a:p>
        </p:txBody>
      </p:sp>
      <p:pic>
        <p:nvPicPr>
          <p:cNvPr id="16386" name="Picture 2" descr="Related image"/>
          <p:cNvPicPr>
            <a:picLocks noChangeAspect="1" noChangeArrowheads="1"/>
          </p:cNvPicPr>
          <p:nvPr/>
        </p:nvPicPr>
        <p:blipFill>
          <a:blip r:embed="rId2"/>
          <a:srcRect/>
          <a:stretch>
            <a:fillRect/>
          </a:stretch>
        </p:blipFill>
        <p:spPr bwMode="auto">
          <a:xfrm>
            <a:off x="304800" y="2667000"/>
            <a:ext cx="8610600" cy="38862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Libido</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n-US" b="1" dirty="0" smtClean="0"/>
              <a:t>Libido</a:t>
            </a:r>
            <a:r>
              <a:rPr lang="en-US" dirty="0" smtClean="0"/>
              <a:t> is a term used by in psychoanalytic theory to describe the energy created by the survival and sexual instincts. </a:t>
            </a:r>
            <a:r>
              <a:rPr lang="en-US" b="1" dirty="0" smtClean="0"/>
              <a:t>According</a:t>
            </a:r>
            <a:r>
              <a:rPr lang="en-US" dirty="0" smtClean="0"/>
              <a:t> to Sigmund </a:t>
            </a:r>
            <a:r>
              <a:rPr lang="en-US" b="1" dirty="0" smtClean="0"/>
              <a:t>Freud</a:t>
            </a:r>
            <a:r>
              <a:rPr lang="en-US" dirty="0" smtClean="0"/>
              <a:t>, the </a:t>
            </a:r>
            <a:r>
              <a:rPr lang="en-US" b="1" dirty="0" smtClean="0"/>
              <a:t>libido</a:t>
            </a:r>
            <a:r>
              <a:rPr lang="en-US" dirty="0" smtClean="0"/>
              <a:t> is part of the id and is the driving force of all behavior.</a:t>
            </a:r>
          </a:p>
          <a:p>
            <a:r>
              <a:rPr lang="en-US" dirty="0" smtClean="0"/>
              <a:t>While the term libido has taken on an overtly sexual meaning in today's world, to Freud it represented all psychic energy and not just sexual energy.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21508" name="Picture 4" descr="Related image"/>
          <p:cNvPicPr>
            <a:picLocks noChangeAspect="1" noChangeArrowheads="1"/>
          </p:cNvPicPr>
          <p:nvPr/>
        </p:nvPicPr>
        <p:blipFill>
          <a:blip r:embed="rId2"/>
          <a:srcRect/>
          <a:stretch>
            <a:fillRect/>
          </a:stretch>
        </p:blipFill>
        <p:spPr bwMode="auto">
          <a:xfrm>
            <a:off x="0" y="533400"/>
            <a:ext cx="9144000" cy="57912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Oral stage of development:</a:t>
            </a:r>
            <a:endParaRPr lang="en-US" dirty="0"/>
          </a:p>
        </p:txBody>
      </p:sp>
      <p:sp>
        <p:nvSpPr>
          <p:cNvPr id="3" name="Content Placeholder 2"/>
          <p:cNvSpPr>
            <a:spLocks noGrp="1"/>
          </p:cNvSpPr>
          <p:nvPr>
            <p:ph idx="1"/>
          </p:nvPr>
        </p:nvSpPr>
        <p:spPr>
          <a:xfrm>
            <a:off x="457200" y="1371600"/>
            <a:ext cx="8229600" cy="5105400"/>
          </a:xfrm>
        </p:spPr>
        <p:txBody>
          <a:bodyPr>
            <a:normAutofit fontScale="92500" lnSpcReduction="20000"/>
          </a:bodyPr>
          <a:lstStyle/>
          <a:p>
            <a:r>
              <a:rPr lang="en-US" dirty="0" smtClean="0"/>
              <a:t>Time period: Birth to 18 months.</a:t>
            </a:r>
          </a:p>
          <a:p>
            <a:r>
              <a:rPr lang="en-US" dirty="0" smtClean="0"/>
              <a:t> Erogenous zone is mouth. mouth </a:t>
            </a:r>
          </a:p>
          <a:p>
            <a:r>
              <a:rPr lang="en-US" dirty="0" smtClean="0"/>
              <a:t>Gratification through sucking and swallowing. </a:t>
            </a:r>
          </a:p>
          <a:p>
            <a:r>
              <a:rPr lang="en-US" dirty="0" smtClean="0"/>
              <a:t> Oral fixation has two possible outcomes. </a:t>
            </a:r>
          </a:p>
          <a:p>
            <a:r>
              <a:rPr lang="en-US" b="1" dirty="0" smtClean="0"/>
              <a:t> Oral receptive personality:</a:t>
            </a:r>
          </a:p>
          <a:p>
            <a:pPr>
              <a:buNone/>
            </a:pPr>
            <a:r>
              <a:rPr lang="en-US" dirty="0" smtClean="0"/>
              <a:t> Preoccupied with eating/drinking.  Reduce tension through oral activity.  eating, drinking, smoking, biting nails  Passive and needy; sensitive to rejection. </a:t>
            </a:r>
          </a:p>
          <a:p>
            <a:r>
              <a:rPr lang="en-US" b="1" dirty="0" smtClean="0"/>
              <a:t> Oral aggressive personality: </a:t>
            </a:r>
          </a:p>
          <a:p>
            <a:pPr>
              <a:buNone/>
            </a:pPr>
            <a:r>
              <a:rPr lang="en-US" dirty="0" smtClean="0"/>
              <a:t>Hostile and verbally abusive to others.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 stage of development:</a:t>
            </a:r>
            <a:endParaRPr lang="en-US" dirty="0"/>
          </a:p>
        </p:txBody>
      </p:sp>
      <p:sp>
        <p:nvSpPr>
          <p:cNvPr id="3" name="Content Placeholder 2"/>
          <p:cNvSpPr>
            <a:spLocks noGrp="1"/>
          </p:cNvSpPr>
          <p:nvPr>
            <p:ph idx="1"/>
          </p:nvPr>
        </p:nvSpPr>
        <p:spPr>
          <a:xfrm>
            <a:off x="457200" y="1447800"/>
            <a:ext cx="8229600" cy="5029200"/>
          </a:xfrm>
        </p:spPr>
        <p:txBody>
          <a:bodyPr>
            <a:normAutofit/>
          </a:bodyPr>
          <a:lstStyle/>
          <a:p>
            <a:r>
              <a:rPr lang="en-US" dirty="0" smtClean="0"/>
              <a:t>Time period: 1 1/2 to 3 years of age. </a:t>
            </a:r>
          </a:p>
          <a:p>
            <a:r>
              <a:rPr lang="en-US" dirty="0" smtClean="0"/>
              <a:t> Erogenous zone is the anus. </a:t>
            </a:r>
          </a:p>
          <a:p>
            <a:r>
              <a:rPr lang="en-US" dirty="0" smtClean="0"/>
              <a:t> Conflict surrounds toilet training. </a:t>
            </a:r>
          </a:p>
          <a:p>
            <a:r>
              <a:rPr lang="en-US" dirty="0" smtClean="0"/>
              <a:t> Anal fixation has two possible outcomes. </a:t>
            </a:r>
          </a:p>
          <a:p>
            <a:r>
              <a:rPr lang="en-US" b="1" dirty="0" smtClean="0"/>
              <a:t>Anal retentive personality</a:t>
            </a:r>
            <a:r>
              <a:rPr lang="en-US" dirty="0" smtClean="0"/>
              <a:t>. personality Stingy, compulsive orderliness, stubborn, perfectionist. </a:t>
            </a:r>
          </a:p>
          <a:p>
            <a:r>
              <a:rPr lang="en-US" dirty="0" smtClean="0"/>
              <a:t> </a:t>
            </a:r>
            <a:r>
              <a:rPr lang="en-US" b="1" dirty="0" smtClean="0"/>
              <a:t>Anal expulsive personality. </a:t>
            </a:r>
            <a:r>
              <a:rPr lang="en-US" dirty="0" smtClean="0"/>
              <a:t>personality  Lack of self control, messy, careless.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rmAutofit fontScale="92500" lnSpcReduction="20000"/>
          </a:bodyPr>
          <a:lstStyle/>
          <a:p>
            <a:r>
              <a:rPr lang="en-US" dirty="0"/>
              <a:t>According to Freud, success at this stage is dependent upon the way in which parents ​approach toilet training</a:t>
            </a:r>
            <a:r>
              <a:rPr lang="en-US" dirty="0" smtClean="0"/>
              <a:t>.</a:t>
            </a:r>
          </a:p>
          <a:p>
            <a:r>
              <a:rPr lang="en-US" dirty="0"/>
              <a:t>Parents who utilize praise and rewards for using the toilet at the appropriate time encourage positive outcomes and </a:t>
            </a:r>
            <a:r>
              <a:rPr lang="en-US" dirty="0" smtClean="0"/>
              <a:t>help children feel capable and productive. </a:t>
            </a:r>
          </a:p>
          <a:p>
            <a:r>
              <a:rPr lang="en-US" dirty="0" smtClean="0"/>
              <a:t>Freud believed that positive experiences during this stage served as the basis for people to become competent, productive, and creative adults.</a:t>
            </a:r>
          </a:p>
          <a:p>
            <a:r>
              <a:rPr lang="en-US" dirty="0"/>
              <a:t>If parents are too strict or begin toilet training too early, Freud believed that an </a:t>
            </a:r>
            <a:r>
              <a:rPr lang="en-US" i="1" dirty="0"/>
              <a:t>anal-retentive personality</a:t>
            </a:r>
            <a:r>
              <a:rPr lang="en-US" dirty="0"/>
              <a:t> develops in which the individual is stringent, orderly, rigid, and obsessive.</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Phallic Stage</a:t>
            </a:r>
          </a:p>
        </p:txBody>
      </p:sp>
      <p:sp>
        <p:nvSpPr>
          <p:cNvPr id="3" name="Content Placeholder 2"/>
          <p:cNvSpPr>
            <a:spLocks noGrp="1"/>
          </p:cNvSpPr>
          <p:nvPr>
            <p:ph idx="1"/>
          </p:nvPr>
        </p:nvSpPr>
        <p:spPr>
          <a:xfrm>
            <a:off x="457200" y="1600200"/>
            <a:ext cx="8229600" cy="4800600"/>
          </a:xfrm>
        </p:spPr>
        <p:txBody>
          <a:bodyPr>
            <a:normAutofit lnSpcReduction="10000"/>
          </a:bodyPr>
          <a:lstStyle/>
          <a:p>
            <a:pPr fontAlgn="base"/>
            <a:r>
              <a:rPr lang="en-US" b="1" dirty="0"/>
              <a:t>Age Range: 3 to 6 </a:t>
            </a:r>
            <a:r>
              <a:rPr lang="en-US" b="1" dirty="0" smtClean="0"/>
              <a:t>Years Erogenous </a:t>
            </a:r>
            <a:r>
              <a:rPr lang="en-US" b="1" dirty="0"/>
              <a:t>Zone: Genitals</a:t>
            </a:r>
          </a:p>
          <a:p>
            <a:pPr fontAlgn="base"/>
            <a:r>
              <a:rPr lang="en-US" dirty="0"/>
              <a:t>Freud suggested that during the phallic stage, the primary focus of the libido is on the genitals. At this age, children also begin to discover the differences between males and females.​</a:t>
            </a:r>
          </a:p>
          <a:p>
            <a:r>
              <a:rPr lang="en-US" dirty="0"/>
              <a:t>Freud also believed that boys begin to view their fathers as a rival for the mother’s affections.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en-US" u="sng" dirty="0" smtClean="0"/>
              <a:t>The Oedipus complex</a:t>
            </a:r>
            <a:r>
              <a:rPr lang="en-US" dirty="0" smtClean="0"/>
              <a:t> describes these feelings of wanting to possess the mother and the desire to replace the father. However, the child also fears that he will be punished by the father for these feelings</a:t>
            </a:r>
          </a:p>
          <a:p>
            <a:r>
              <a:rPr lang="en-US" dirty="0" smtClean="0"/>
              <a:t>The </a:t>
            </a:r>
            <a:r>
              <a:rPr lang="en-US" dirty="0"/>
              <a:t>term </a:t>
            </a:r>
            <a:r>
              <a:rPr lang="en-US" u="sng" dirty="0"/>
              <a:t>Electra complex</a:t>
            </a:r>
            <a:r>
              <a:rPr lang="en-US" dirty="0"/>
              <a:t> has been used to described a similar set of feelings experienced by young girls.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Latent Period</a:t>
            </a:r>
          </a:p>
        </p:txBody>
      </p:sp>
      <p:sp>
        <p:nvSpPr>
          <p:cNvPr id="3" name="Content Placeholder 2"/>
          <p:cNvSpPr>
            <a:spLocks noGrp="1"/>
          </p:cNvSpPr>
          <p:nvPr>
            <p:ph idx="1"/>
          </p:nvPr>
        </p:nvSpPr>
        <p:spPr/>
        <p:txBody>
          <a:bodyPr>
            <a:normAutofit fontScale="85000" lnSpcReduction="10000"/>
          </a:bodyPr>
          <a:lstStyle/>
          <a:p>
            <a:pPr fontAlgn="base"/>
            <a:r>
              <a:rPr lang="en-US" b="1" dirty="0"/>
              <a:t>Age Range: 6 to </a:t>
            </a:r>
            <a:r>
              <a:rPr lang="en-US" b="1" dirty="0" smtClean="0"/>
              <a:t>Puberty Erogenous </a:t>
            </a:r>
            <a:r>
              <a:rPr lang="en-US" b="1" dirty="0"/>
              <a:t>Zone: Sexual Feelings Are Inactive</a:t>
            </a:r>
          </a:p>
          <a:p>
            <a:pPr fontAlgn="base"/>
            <a:r>
              <a:rPr lang="en-US" dirty="0"/>
              <a:t>During this stage, the superego continues to develop while the id's energies are suppressed. Children develop social skills, values and relationships with peers and adults outside of the family.</a:t>
            </a:r>
          </a:p>
          <a:p>
            <a:pPr fontAlgn="base"/>
            <a:r>
              <a:rPr lang="en-US" dirty="0"/>
              <a:t>The development of the ego and superego contribute to this period of calm. The stage begins around the time that children enter into school and become more concerned with peer relationships, hobbies, and other interests.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fontAlgn="base"/>
            <a:r>
              <a:rPr lang="en-US" dirty="0"/>
              <a:t>The latent period is a time of exploration in which the sexual energy repressed or dormant. This energy is still present, but it is sublimated into other areas such as intellectual pursuits and social interactions. This stage is important in the development of social and communication skills and self-confidence.</a:t>
            </a:r>
          </a:p>
          <a:p>
            <a:pPr fontAlgn="base"/>
            <a:r>
              <a:rPr lang="en-US" dirty="0"/>
              <a:t>As with the other psychosexual stages, Freud believed that it was possible for children to become fixated or "stuck" in this phase. Fixation at this stage can result in immaturity and an inability to form fulfilling relationships as an adult.</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Genital Stage</a:t>
            </a:r>
          </a:p>
        </p:txBody>
      </p:sp>
      <p:sp>
        <p:nvSpPr>
          <p:cNvPr id="3" name="Content Placeholder 2"/>
          <p:cNvSpPr>
            <a:spLocks noGrp="1"/>
          </p:cNvSpPr>
          <p:nvPr>
            <p:ph idx="1"/>
          </p:nvPr>
        </p:nvSpPr>
        <p:spPr/>
        <p:txBody>
          <a:bodyPr>
            <a:normAutofit lnSpcReduction="10000"/>
          </a:bodyPr>
          <a:lstStyle/>
          <a:p>
            <a:pPr fontAlgn="base"/>
            <a:r>
              <a:rPr lang="en-US" b="1" dirty="0"/>
              <a:t>Age Range: Puberty to </a:t>
            </a:r>
            <a:r>
              <a:rPr lang="en-US" b="1" dirty="0" smtClean="0"/>
              <a:t>Death Erogenous </a:t>
            </a:r>
            <a:r>
              <a:rPr lang="en-US" b="1" dirty="0"/>
              <a:t>Zone: Maturing Sexual Interests</a:t>
            </a:r>
          </a:p>
          <a:p>
            <a:pPr fontAlgn="base"/>
            <a:r>
              <a:rPr lang="en-US" dirty="0"/>
              <a:t>The onset of puberty causes the libido to become active once again. During the final stage of psychosexual development, the individual develops a strong sexual interest in the opposite sex. This stage begins during puberty but last throughout the rest of a person's life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definitions</a:t>
            </a:r>
            <a:endParaRPr lang="en-US" b="1" dirty="0"/>
          </a:p>
        </p:txBody>
      </p:sp>
      <p:sp>
        <p:nvSpPr>
          <p:cNvPr id="3" name="Content Placeholder 2"/>
          <p:cNvSpPr>
            <a:spLocks noGrp="1"/>
          </p:cNvSpPr>
          <p:nvPr>
            <p:ph idx="1"/>
          </p:nvPr>
        </p:nvSpPr>
        <p:spPr>
          <a:xfrm>
            <a:off x="457200" y="1219200"/>
            <a:ext cx="8229600" cy="5638800"/>
          </a:xfrm>
        </p:spPr>
        <p:txBody>
          <a:bodyPr>
            <a:normAutofit fontScale="92500" lnSpcReduction="10000"/>
          </a:bodyPr>
          <a:lstStyle/>
          <a:p>
            <a:r>
              <a:rPr lang="en-US" b="1" dirty="0"/>
              <a:t>The </a:t>
            </a:r>
            <a:r>
              <a:rPr lang="en-US" b="1" dirty="0" err="1"/>
              <a:t>word</a:t>
            </a:r>
            <a:r>
              <a:rPr lang="en-US" dirty="0" err="1"/>
              <a:t>'</a:t>
            </a:r>
            <a:r>
              <a:rPr lang="en-US" b="1" dirty="0" err="1"/>
              <a:t>personality</a:t>
            </a:r>
            <a:r>
              <a:rPr lang="en-US" dirty="0"/>
              <a:t>' </a:t>
            </a:r>
            <a:r>
              <a:rPr lang="en-US" b="1" dirty="0"/>
              <a:t>derives</a:t>
            </a:r>
            <a:r>
              <a:rPr lang="en-US" dirty="0"/>
              <a:t> from the Latin </a:t>
            </a:r>
            <a:r>
              <a:rPr lang="en-US" b="1" dirty="0"/>
              <a:t>word</a:t>
            </a:r>
            <a:r>
              <a:rPr lang="en-US" dirty="0"/>
              <a:t> 'persona' which means 'mask'. The study of </a:t>
            </a:r>
            <a:r>
              <a:rPr lang="en-US" b="1" dirty="0"/>
              <a:t>personality</a:t>
            </a:r>
            <a:r>
              <a:rPr lang="en-US" dirty="0"/>
              <a:t> can be understood as the study of 'masks' that people wear.</a:t>
            </a:r>
            <a:endParaRPr lang="en-US" u="sng" dirty="0" smtClean="0">
              <a:solidFill>
                <a:schemeClr val="tx2"/>
              </a:solidFill>
              <a:effectLst>
                <a:outerShdw blurRad="38100" dist="38100" dir="2700000" algn="tl">
                  <a:srgbClr val="000000"/>
                </a:outerShdw>
              </a:effectLst>
            </a:endParaRPr>
          </a:p>
          <a:p>
            <a:r>
              <a:rPr lang="en-US" u="sng" dirty="0" smtClean="0">
                <a:solidFill>
                  <a:schemeClr val="tx2"/>
                </a:solidFill>
                <a:effectLst>
                  <a:outerShdw blurRad="38100" dist="38100" dir="2700000" algn="tl">
                    <a:srgbClr val="000000"/>
                  </a:outerShdw>
                </a:effectLst>
              </a:rPr>
              <a:t>Personality</a:t>
            </a:r>
            <a:r>
              <a:rPr lang="en-US" dirty="0" smtClean="0"/>
              <a:t> refers to the relatively enduring characteristics that differentiate one person from another and that lead people to act in a consistent and predictable manner, both in different situations and over extended periods of time.</a:t>
            </a:r>
          </a:p>
          <a:p>
            <a:r>
              <a:rPr lang="en-US" altLang="en-US" dirty="0" smtClean="0"/>
              <a:t>Personality: A person’s unique and relatively stable behavior patterns; the consistency of who you are, have been, and will become.</a:t>
            </a:r>
          </a:p>
          <a:p>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fontScale="92500" lnSpcReduction="20000"/>
          </a:bodyPr>
          <a:lstStyle/>
          <a:p>
            <a:pPr fontAlgn="base"/>
            <a:r>
              <a:rPr lang="en-US" dirty="0"/>
              <a:t>The goal of this stage is to establish a balance between the various life areas.</a:t>
            </a:r>
          </a:p>
          <a:p>
            <a:pPr fontAlgn="base"/>
            <a:r>
              <a:rPr lang="en-US" dirty="0"/>
              <a:t>If the other stages have been completed successfully, the individual should now be well-balanced, warm, and caring.</a:t>
            </a:r>
          </a:p>
          <a:p>
            <a:pPr fontAlgn="base"/>
            <a:r>
              <a:rPr lang="en-US" dirty="0"/>
              <a:t>Unlike the many of the earlier stages of development, Freud believed that the ego and superego were fully formed and functioning at this point. Younger children are ruled by the </a:t>
            </a:r>
            <a:r>
              <a:rPr lang="en-US" u="sng" dirty="0"/>
              <a:t>id</a:t>
            </a:r>
            <a:r>
              <a:rPr lang="en-US" dirty="0"/>
              <a:t>, which demands immediate satisfaction of the most basic needs and wants. Teens in the genital stage of development are able to balance their most basic urges against the need to conform to the demands of reality and social norms.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Trait Approach to Personality</a:t>
            </a:r>
            <a:br>
              <a:rPr lang="en-US" dirty="0" smtClean="0"/>
            </a:br>
            <a:endParaRPr lang="en-US" dirty="0"/>
          </a:p>
        </p:txBody>
      </p:sp>
      <p:sp>
        <p:nvSpPr>
          <p:cNvPr id="3" name="Content Placeholder 2"/>
          <p:cNvSpPr>
            <a:spLocks noGrp="1"/>
          </p:cNvSpPr>
          <p:nvPr>
            <p:ph idx="1"/>
          </p:nvPr>
        </p:nvSpPr>
        <p:spPr>
          <a:xfrm>
            <a:off x="457200" y="1447800"/>
            <a:ext cx="8229600" cy="5410200"/>
          </a:xfrm>
        </p:spPr>
        <p:txBody>
          <a:bodyPr>
            <a:normAutofit fontScale="85000" lnSpcReduction="20000"/>
          </a:bodyPr>
          <a:lstStyle/>
          <a:p>
            <a:r>
              <a:rPr lang="en-US" dirty="0" smtClean="0"/>
              <a:t>This approach assumes behavior is determined by relatively stable traits which are the fundamental units of one’s personality.</a:t>
            </a:r>
          </a:p>
          <a:p>
            <a:r>
              <a:rPr lang="en-US" dirty="0" smtClean="0"/>
              <a:t>Traits predispose one to act in a certain way, regardless of the situation. This means that traits should remain consistent across situations and over time, but may vary between individuals. It is presumed that individuals differ in their traits due to genetic differences.</a:t>
            </a:r>
          </a:p>
          <a:p>
            <a:r>
              <a:rPr lang="en-US" dirty="0" smtClean="0"/>
              <a:t>These theories are sometimes referred to a psychometric theories, because of their emphasis on measuring personality by using psychometric tests. A person is given numeric score to indicate how much of a trait the they possess.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err="1" smtClean="0"/>
              <a:t>Eysenck’s</a:t>
            </a:r>
            <a:r>
              <a:rPr lang="en-US" b="1" dirty="0" smtClean="0"/>
              <a:t> Personality Theory</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5638800"/>
          </a:xfrm>
        </p:spPr>
        <p:txBody>
          <a:bodyPr>
            <a:normAutofit fontScale="92500" lnSpcReduction="20000"/>
          </a:bodyPr>
          <a:lstStyle/>
          <a:p>
            <a:r>
              <a:rPr lang="en-US" dirty="0" err="1" smtClean="0"/>
              <a:t>Eysenck</a:t>
            </a:r>
            <a:r>
              <a:rPr lang="en-US" dirty="0" smtClean="0"/>
              <a:t> (1952, 1967, 1982) proposed a theory of personality based on biological factors, arguing that individuals inherit a type of nervous system that affects their ability to learn and adapt to the environment.</a:t>
            </a:r>
          </a:p>
          <a:p>
            <a:r>
              <a:rPr lang="en-US" dirty="0" err="1" smtClean="0"/>
              <a:t>Eysenck</a:t>
            </a:r>
            <a:r>
              <a:rPr lang="en-US" dirty="0" smtClean="0"/>
              <a:t> (1947) found that their behavior could be represented by two dimensions: Introversion / Extroversion (E); Neuroticism / Stability (N). </a:t>
            </a:r>
          </a:p>
          <a:p>
            <a:r>
              <a:rPr lang="en-US" dirty="0" smtClean="0"/>
              <a:t>Each aspect of personality (extraversion, neuroticism and psychoticism) can be traced back to a different biological cause. Personality is dependent on the balance between excitation and inhibition process of the autonomic nervous system (ANS).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Extraversion/introversion</a:t>
            </a:r>
            <a:br>
              <a:rPr lang="en-US" dirty="0" smtClean="0"/>
            </a:b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10000"/>
          </a:bodyPr>
          <a:lstStyle/>
          <a:p>
            <a:r>
              <a:rPr lang="en-US" b="1" dirty="0" smtClean="0"/>
              <a:t>Extraverts</a:t>
            </a:r>
            <a:r>
              <a:rPr lang="en-US" dirty="0" smtClean="0"/>
              <a:t> are sociable and crave excitement and change, and thus can become bored easily. They tend to be carefree, optimistic and impulsive. They are more likely to take risks and be thrill seekers. </a:t>
            </a:r>
            <a:r>
              <a:rPr lang="en-US" dirty="0" err="1" smtClean="0"/>
              <a:t>Eysenck</a:t>
            </a:r>
            <a:r>
              <a:rPr lang="en-US" dirty="0" smtClean="0"/>
              <a:t> argues that this is because they inherit an under aroused nervous system and so seek stimulation to restore the level of optimum stimulation.</a:t>
            </a:r>
          </a:p>
          <a:p>
            <a:r>
              <a:rPr lang="en-US" b="1" dirty="0" smtClean="0"/>
              <a:t>Introverts</a:t>
            </a:r>
            <a:r>
              <a:rPr lang="en-US" dirty="0" smtClean="0"/>
              <a:t> on the other hand lie at the other end of this scale, being quiet and reserved. They are already over-aroused and shun sensation and stimulation. Introverts are reserved, plan their actions and control their emotions. They tend to be serious, reliable and pessimistic.</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Extraversion/introversion"/>
          <p:cNvPicPr>
            <a:picLocks noChangeAspect="1" noChangeArrowheads="1"/>
          </p:cNvPicPr>
          <p:nvPr/>
        </p:nvPicPr>
        <p:blipFill>
          <a:blip r:embed="rId2"/>
          <a:srcRect/>
          <a:stretch>
            <a:fillRect/>
          </a:stretch>
        </p:blipFill>
        <p:spPr bwMode="auto">
          <a:xfrm>
            <a:off x="0" y="971549"/>
            <a:ext cx="9144000" cy="4591051"/>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Neuroticism/stability</a:t>
            </a:r>
            <a:br>
              <a:rPr lang="en-US" dirty="0" smtClean="0"/>
            </a:br>
            <a:endParaRPr lang="en-US" dirty="0"/>
          </a:p>
        </p:txBody>
      </p:sp>
      <p:sp>
        <p:nvSpPr>
          <p:cNvPr id="3" name="Content Placeholder 2"/>
          <p:cNvSpPr>
            <a:spLocks noGrp="1"/>
          </p:cNvSpPr>
          <p:nvPr>
            <p:ph idx="1"/>
          </p:nvPr>
        </p:nvSpPr>
        <p:spPr>
          <a:xfrm>
            <a:off x="457200" y="1295400"/>
            <a:ext cx="8229600" cy="5105400"/>
          </a:xfrm>
        </p:spPr>
        <p:txBody>
          <a:bodyPr>
            <a:normAutofit fontScale="92500" lnSpcReduction="20000"/>
          </a:bodyPr>
          <a:lstStyle/>
          <a:p>
            <a:r>
              <a:rPr lang="en-US" b="1" dirty="0" smtClean="0"/>
              <a:t>stability</a:t>
            </a:r>
          </a:p>
          <a:p>
            <a:r>
              <a:rPr lang="en-US" dirty="0" smtClean="0"/>
              <a:t>A person’s level of neuroticism is determined by the reactivity of their sympathetic nervous system. A stable person’s nervous system will generally be less reactive to stressful situations, remaining calm and level headed. </a:t>
            </a:r>
          </a:p>
          <a:p>
            <a:r>
              <a:rPr lang="en-US" dirty="0" smtClean="0"/>
              <a:t>Someone high in neuroticism on the other hand will be much more unstable, and prone to overreacting to stimuli and may be quick to worry, anger or fear. They are overly emotional and find it difficult to calm down once upset. Neurotic individuals have an ANS that responds quickly to stress.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39938" name="Picture 2" descr="Related image"/>
          <p:cNvPicPr>
            <a:picLocks noChangeAspect="1" noChangeArrowheads="1"/>
          </p:cNvPicPr>
          <p:nvPr/>
        </p:nvPicPr>
        <p:blipFill>
          <a:blip r:embed="rId2"/>
          <a:srcRect/>
          <a:stretch>
            <a:fillRect/>
          </a:stretch>
        </p:blipFill>
        <p:spPr bwMode="auto">
          <a:xfrm>
            <a:off x="0" y="127437"/>
            <a:ext cx="9144000" cy="6730563"/>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15400" cy="1325562"/>
          </a:xfrm>
        </p:spPr>
        <p:txBody>
          <a:bodyPr>
            <a:noAutofit/>
          </a:bodyPr>
          <a:lstStyle/>
          <a:p>
            <a:r>
              <a:rPr lang="en-US" sz="2800" dirty="0" smtClean="0"/>
              <a:t>According to </a:t>
            </a:r>
            <a:r>
              <a:rPr lang="en-US" sz="2800" dirty="0" err="1" smtClean="0"/>
              <a:t>Eysenck</a:t>
            </a:r>
            <a:r>
              <a:rPr lang="en-US" sz="2800" dirty="0" smtClean="0"/>
              <a:t>, the two dimensions of neuroticism (stable vs. unstable) and introversion-extroversion combine to form a variety of personality characteristics.</a:t>
            </a:r>
            <a:endParaRPr lang="en-US" sz="2800" dirty="0"/>
          </a:p>
        </p:txBody>
      </p:sp>
      <p:pic>
        <p:nvPicPr>
          <p:cNvPr id="38914" name="Picture 2" descr="Related image"/>
          <p:cNvPicPr>
            <a:picLocks noChangeAspect="1" noChangeArrowheads="1"/>
          </p:cNvPicPr>
          <p:nvPr/>
        </p:nvPicPr>
        <p:blipFill>
          <a:blip r:embed="rId2"/>
          <a:srcRect/>
          <a:stretch>
            <a:fillRect/>
          </a:stretch>
        </p:blipFill>
        <p:spPr bwMode="auto">
          <a:xfrm>
            <a:off x="1295400" y="1600200"/>
            <a:ext cx="6248400" cy="525780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Humanistic theories of personality</a:t>
            </a:r>
            <a:endParaRPr lang="en-US" dirty="0"/>
          </a:p>
        </p:txBody>
      </p:sp>
      <p:sp>
        <p:nvSpPr>
          <p:cNvPr id="3" name="Content Placeholder 2"/>
          <p:cNvSpPr>
            <a:spLocks noGrp="1"/>
          </p:cNvSpPr>
          <p:nvPr>
            <p:ph idx="1"/>
          </p:nvPr>
        </p:nvSpPr>
        <p:spPr/>
        <p:txBody>
          <a:bodyPr>
            <a:normAutofit lnSpcReduction="10000"/>
          </a:bodyPr>
          <a:lstStyle/>
          <a:p>
            <a:pPr algn="l"/>
            <a:r>
              <a:rPr lang="en-US" dirty="0" smtClean="0"/>
              <a:t>Humanistic theories of personality stress the basic goodness of human beings and the need to achieve ones full potential.</a:t>
            </a:r>
          </a:p>
          <a:p>
            <a:pPr algn="l"/>
            <a:r>
              <a:rPr lang="en-US" dirty="0" smtClean="0"/>
              <a:t>Rejected the assumptions of behaviorism and psychoanalytic approach.</a:t>
            </a:r>
          </a:p>
          <a:p>
            <a:r>
              <a:rPr lang="en-US" dirty="0" smtClean="0"/>
              <a:t>Two well known psychologists for Humanistic theories;</a:t>
            </a:r>
          </a:p>
          <a:p>
            <a:r>
              <a:rPr lang="en-US" dirty="0" smtClean="0"/>
              <a:t>- Carl Rogers </a:t>
            </a:r>
          </a:p>
          <a:p>
            <a:r>
              <a:rPr lang="en-US" dirty="0" smtClean="0"/>
              <a:t>Abraham Maslow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People are motivated to self-actualize:</a:t>
            </a:r>
          </a:p>
          <a:p>
            <a:r>
              <a:rPr lang="en-US" dirty="0" smtClean="0"/>
              <a:t>Self-actualization concerns psychological growth, fulfillment and satisfaction in life.</a:t>
            </a:r>
          </a:p>
          <a:p>
            <a:r>
              <a:rPr lang="en-US" dirty="0" smtClean="0"/>
              <a:t>Both Rogers and Maslow regarded personal growth and fulfillment in life as a basic human motive. This means that each person, in different ways, seeks to grow psychologically and continuously enhance themselves.</a:t>
            </a:r>
          </a:p>
          <a:p>
            <a:r>
              <a:rPr lang="en-US" dirty="0" smtClean="0"/>
              <a:t>However, Rogers and Maslow both describe different ways of how self-actualization can be achieved.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pitchFamily="34" charset="0"/>
              </a:rPr>
              <a:t/>
            </a:r>
            <a:br>
              <a:rPr lang="en-US" dirty="0" smtClean="0">
                <a:latin typeface="Arial" pitchFamily="34" charset="0"/>
              </a:rPr>
            </a:br>
            <a:r>
              <a:rPr lang="en-US" dirty="0" smtClean="0">
                <a:latin typeface="Arial" pitchFamily="34" charset="0"/>
              </a:rPr>
              <a:t>Four Major Perspectives on Personality</a:t>
            </a:r>
            <a:br>
              <a:rPr lang="en-US" dirty="0" smtClean="0">
                <a:latin typeface="Arial" pitchFamily="34" charset="0"/>
              </a:rPr>
            </a:br>
            <a:endParaRPr lang="en-US" dirty="0"/>
          </a:p>
        </p:txBody>
      </p:sp>
      <p:sp>
        <p:nvSpPr>
          <p:cNvPr id="3" name="Content Placeholder 2"/>
          <p:cNvSpPr>
            <a:spLocks noGrp="1"/>
          </p:cNvSpPr>
          <p:nvPr>
            <p:ph idx="1"/>
          </p:nvPr>
        </p:nvSpPr>
        <p:spPr/>
        <p:txBody>
          <a:bodyPr/>
          <a:lstStyle/>
          <a:p>
            <a:r>
              <a:rPr lang="en-US" sz="3600" b="1" dirty="0" smtClean="0">
                <a:solidFill>
                  <a:srgbClr val="000000"/>
                </a:solidFill>
                <a:latin typeface="Comic Sans MS" pitchFamily="66" charset="0"/>
              </a:rPr>
              <a:t>Psychoanalytic</a:t>
            </a:r>
            <a:r>
              <a:rPr lang="en-US" sz="3600" dirty="0" smtClean="0">
                <a:solidFill>
                  <a:srgbClr val="000000"/>
                </a:solidFill>
              </a:rPr>
              <a:t> - </a:t>
            </a:r>
            <a:r>
              <a:rPr lang="en-US" dirty="0" smtClean="0">
                <a:solidFill>
                  <a:srgbClr val="000000"/>
                </a:solidFill>
                <a:latin typeface="Arial" pitchFamily="34" charset="0"/>
              </a:rPr>
              <a:t>unconscious motivations.</a:t>
            </a:r>
            <a:endParaRPr lang="en-US" sz="3600" dirty="0" smtClean="0">
              <a:solidFill>
                <a:srgbClr val="000000"/>
              </a:solidFill>
            </a:endParaRPr>
          </a:p>
          <a:p>
            <a:r>
              <a:rPr lang="en-US" sz="3600" b="1" dirty="0" smtClean="0">
                <a:solidFill>
                  <a:srgbClr val="000000"/>
                </a:solidFill>
                <a:latin typeface="Comic Sans MS" pitchFamily="66" charset="0"/>
              </a:rPr>
              <a:t>Trait</a:t>
            </a:r>
            <a:r>
              <a:rPr lang="en-US" sz="3600" dirty="0" smtClean="0">
                <a:solidFill>
                  <a:srgbClr val="000000"/>
                </a:solidFill>
              </a:rPr>
              <a:t> - </a:t>
            </a:r>
            <a:r>
              <a:rPr lang="en-US" dirty="0" smtClean="0">
                <a:solidFill>
                  <a:srgbClr val="000000"/>
                </a:solidFill>
                <a:latin typeface="Arial" pitchFamily="34" charset="0"/>
              </a:rPr>
              <a:t>specific dimensions of personality.</a:t>
            </a:r>
            <a:endParaRPr lang="en-US" sz="3600" dirty="0" smtClean="0">
              <a:solidFill>
                <a:srgbClr val="000000"/>
              </a:solidFill>
            </a:endParaRPr>
          </a:p>
          <a:p>
            <a:r>
              <a:rPr lang="en-US" sz="3600" b="1" dirty="0" smtClean="0">
                <a:solidFill>
                  <a:srgbClr val="000000"/>
                </a:solidFill>
                <a:latin typeface="Comic Sans MS" pitchFamily="66" charset="0"/>
              </a:rPr>
              <a:t>Humanistic</a:t>
            </a:r>
            <a:r>
              <a:rPr lang="en-US" sz="3600" dirty="0" smtClean="0">
                <a:solidFill>
                  <a:srgbClr val="000000"/>
                </a:solidFill>
              </a:rPr>
              <a:t> - </a:t>
            </a:r>
            <a:r>
              <a:rPr lang="en-US" dirty="0" smtClean="0">
                <a:solidFill>
                  <a:srgbClr val="000000"/>
                </a:solidFill>
                <a:latin typeface="Arial" pitchFamily="34" charset="0"/>
              </a:rPr>
              <a:t>inner capacity for growth.</a:t>
            </a:r>
            <a:endParaRPr lang="en-US" sz="3600" dirty="0" smtClean="0">
              <a:solidFill>
                <a:srgbClr val="000000"/>
              </a:solidFill>
            </a:endParaRPr>
          </a:p>
          <a:p>
            <a:r>
              <a:rPr lang="en-US" sz="3600" b="1" dirty="0" smtClean="0">
                <a:solidFill>
                  <a:srgbClr val="000000"/>
                </a:solidFill>
                <a:latin typeface="Comic Sans MS" pitchFamily="66" charset="0"/>
              </a:rPr>
              <a:t>Social-Cognitive</a:t>
            </a:r>
            <a:r>
              <a:rPr lang="en-US" sz="3600" dirty="0" smtClean="0">
                <a:solidFill>
                  <a:srgbClr val="000000"/>
                </a:solidFill>
              </a:rPr>
              <a:t> - </a:t>
            </a:r>
            <a:r>
              <a:rPr lang="en-US" dirty="0" smtClean="0">
                <a:solidFill>
                  <a:srgbClr val="000000"/>
                </a:solidFill>
                <a:latin typeface="Arial" pitchFamily="34" charset="0"/>
              </a:rPr>
              <a:t>influence of environment.</a:t>
            </a:r>
            <a:endParaRPr lang="en-US" sz="3600" dirty="0" smtClean="0">
              <a:solidFill>
                <a:srgbClr val="000000"/>
              </a:solidFill>
            </a:endParaRP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Self-Actualization</a:t>
            </a:r>
            <a:endParaRPr lang="en-US" dirty="0"/>
          </a:p>
        </p:txBody>
      </p:sp>
      <p:sp>
        <p:nvSpPr>
          <p:cNvPr id="3" name="Content Placeholder 2"/>
          <p:cNvSpPr>
            <a:spLocks noGrp="1"/>
          </p:cNvSpPr>
          <p:nvPr>
            <p:ph idx="1"/>
          </p:nvPr>
        </p:nvSpPr>
        <p:spPr/>
        <p:txBody>
          <a:bodyPr/>
          <a:lstStyle/>
          <a:p>
            <a:pPr>
              <a:buNone/>
            </a:pPr>
            <a:r>
              <a:rPr lang="en-US" dirty="0" smtClean="0"/>
              <a:t>Rogers followed very similar to the belief’s of Maslow Believed that individuals could grow.</a:t>
            </a:r>
          </a:p>
          <a:p>
            <a:r>
              <a:rPr lang="en-US" dirty="0" smtClean="0"/>
              <a:t> In order to grow, the environment needs to provide genuineness, acceptance, and empathy.</a:t>
            </a:r>
          </a:p>
          <a:p>
            <a:r>
              <a:rPr lang="en-US" dirty="0" smtClean="0"/>
              <a:t> Need to achieve goals, wishes, and desires in life in order to achieve self-actualization</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Fully Functioning Person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Once a person was able to self-actualize, Rogers would refer to them as a fully functioning person </a:t>
            </a:r>
          </a:p>
          <a:p>
            <a:r>
              <a:rPr lang="en-US" dirty="0" smtClean="0"/>
              <a:t>There are five characteristics of a fully functioning person: </a:t>
            </a:r>
          </a:p>
          <a:p>
            <a:pPr marL="514350" indent="-514350">
              <a:buFont typeface="+mj-lt"/>
              <a:buAutoNum type="arabicPeriod"/>
            </a:pPr>
            <a:r>
              <a:rPr lang="en-US" dirty="0" smtClean="0"/>
              <a:t>Open to experience </a:t>
            </a:r>
          </a:p>
          <a:p>
            <a:pPr marL="514350" indent="-514350">
              <a:buFont typeface="+mj-lt"/>
              <a:buAutoNum type="arabicPeriod"/>
            </a:pPr>
            <a:r>
              <a:rPr lang="en-US" dirty="0" smtClean="0"/>
              <a:t> Existential living </a:t>
            </a:r>
          </a:p>
          <a:p>
            <a:pPr marL="514350" indent="-514350">
              <a:buFont typeface="+mj-lt"/>
              <a:buAutoNum type="arabicPeriod"/>
            </a:pPr>
            <a:r>
              <a:rPr lang="en-US" dirty="0" smtClean="0"/>
              <a:t> Trust feelings </a:t>
            </a:r>
          </a:p>
          <a:p>
            <a:pPr marL="514350" indent="-514350">
              <a:buFont typeface="+mj-lt"/>
              <a:buAutoNum type="arabicPeriod"/>
            </a:pPr>
            <a:r>
              <a:rPr lang="en-US" dirty="0" smtClean="0"/>
              <a:t> Creativity </a:t>
            </a:r>
          </a:p>
          <a:p>
            <a:pPr marL="514350" indent="-514350">
              <a:buFont typeface="+mj-lt"/>
              <a:buAutoNum type="arabicPeriod"/>
            </a:pPr>
            <a:r>
              <a:rPr lang="en-US" dirty="0" smtClean="0"/>
              <a:t>Fulfilled Life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of Personality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Defined as “the organized, consistent set of perceptions and beliefs about oneself.” </a:t>
            </a:r>
          </a:p>
          <a:p>
            <a:r>
              <a:rPr lang="en-US" dirty="0" smtClean="0"/>
              <a:t> The self is our inner personality (linked to Freud) </a:t>
            </a:r>
          </a:p>
          <a:p>
            <a:r>
              <a:rPr lang="en-US" dirty="0" smtClean="0"/>
              <a:t> Influenced by experiences throughout life</a:t>
            </a:r>
          </a:p>
          <a:p>
            <a:r>
              <a:rPr lang="en-US" dirty="0" smtClean="0"/>
              <a:t>Self-concept is influenced by childhood experiences and the evaluation of others </a:t>
            </a:r>
          </a:p>
          <a:p>
            <a:r>
              <a:rPr lang="en-US" dirty="0" smtClean="0"/>
              <a:t>Self-concept has three components</a:t>
            </a:r>
          </a:p>
          <a:p>
            <a:pPr marL="514350" indent="-514350">
              <a:buFont typeface="+mj-lt"/>
              <a:buAutoNum type="arabicPeriod"/>
            </a:pPr>
            <a:r>
              <a:rPr lang="en-US" dirty="0" smtClean="0"/>
              <a:t>Self Worth </a:t>
            </a:r>
          </a:p>
          <a:p>
            <a:pPr marL="514350" indent="-514350">
              <a:buFont typeface="+mj-lt"/>
              <a:buAutoNum type="arabicPeriod"/>
            </a:pPr>
            <a:r>
              <a:rPr lang="en-US" dirty="0" smtClean="0"/>
              <a:t> Self-image </a:t>
            </a:r>
          </a:p>
          <a:p>
            <a:pPr marL="514350" indent="-514350">
              <a:buFont typeface="+mj-lt"/>
              <a:buAutoNum type="arabicPeriod"/>
            </a:pPr>
            <a:r>
              <a:rPr lang="en-US" dirty="0" smtClean="0"/>
              <a:t>Ideal Self</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Worth</a:t>
            </a:r>
            <a:endParaRPr lang="en-US" dirty="0"/>
          </a:p>
        </p:txBody>
      </p:sp>
      <p:sp>
        <p:nvSpPr>
          <p:cNvPr id="3" name="Content Placeholder 2"/>
          <p:cNvSpPr>
            <a:spLocks noGrp="1"/>
          </p:cNvSpPr>
          <p:nvPr>
            <p:ph idx="1"/>
          </p:nvPr>
        </p:nvSpPr>
        <p:spPr/>
        <p:txBody>
          <a:bodyPr/>
          <a:lstStyle/>
          <a:p>
            <a:r>
              <a:rPr lang="en-US" dirty="0" smtClean="0"/>
              <a:t>Also known as self esteem </a:t>
            </a:r>
          </a:p>
          <a:p>
            <a:r>
              <a:rPr lang="en-US" dirty="0" smtClean="0"/>
              <a:t> What we think about ourselves </a:t>
            </a:r>
          </a:p>
          <a:p>
            <a:r>
              <a:rPr lang="en-US" dirty="0" smtClean="0"/>
              <a:t> Rogers believes that self-worth develops in early childhood </a:t>
            </a:r>
          </a:p>
          <a:p>
            <a:r>
              <a:rPr lang="en-US" dirty="0" smtClean="0"/>
              <a:t>Self Worth is influenced by the interactions with our parents</a:t>
            </a:r>
            <a:endParaRPr lang="en-US" dirty="0"/>
          </a:p>
        </p:txBody>
      </p:sp>
      <p:pic>
        <p:nvPicPr>
          <p:cNvPr id="4098" name="Picture 2" descr="Image result for self worth"/>
          <p:cNvPicPr>
            <a:picLocks noChangeAspect="1" noChangeArrowheads="1"/>
          </p:cNvPicPr>
          <p:nvPr/>
        </p:nvPicPr>
        <p:blipFill>
          <a:blip r:embed="rId2"/>
          <a:srcRect/>
          <a:stretch>
            <a:fillRect/>
          </a:stretch>
        </p:blipFill>
        <p:spPr bwMode="auto">
          <a:xfrm>
            <a:off x="3657600" y="4267200"/>
            <a:ext cx="5486400" cy="2590800"/>
          </a:xfrm>
          <a:prstGeom prst="rect">
            <a:avLst/>
          </a:prstGeom>
          <a:ln>
            <a:noFill/>
          </a:ln>
          <a:effectLst>
            <a:softEdge rad="112500"/>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Self-Image </a:t>
            </a:r>
            <a:endParaRPr lang="en-US" dirty="0"/>
          </a:p>
        </p:txBody>
      </p:sp>
      <p:sp>
        <p:nvSpPr>
          <p:cNvPr id="3" name="Content Placeholder 2"/>
          <p:cNvSpPr>
            <a:spLocks noGrp="1"/>
          </p:cNvSpPr>
          <p:nvPr>
            <p:ph idx="1"/>
          </p:nvPr>
        </p:nvSpPr>
        <p:spPr/>
        <p:txBody>
          <a:bodyPr/>
          <a:lstStyle/>
          <a:p>
            <a:r>
              <a:rPr lang="en-US" dirty="0" smtClean="0"/>
              <a:t>How we see ourselves </a:t>
            </a:r>
          </a:p>
          <a:p>
            <a:r>
              <a:rPr lang="en-US" dirty="0" smtClean="0"/>
              <a:t>Important to good psychological health </a:t>
            </a:r>
          </a:p>
          <a:p>
            <a:r>
              <a:rPr lang="en-US" dirty="0" smtClean="0"/>
              <a:t>Includes the influence of our body image on our inner personality </a:t>
            </a:r>
          </a:p>
          <a:p>
            <a:r>
              <a:rPr lang="en-US" dirty="0" smtClean="0"/>
              <a:t> Effects how a person thinks, feels, and behaves in the world</a:t>
            </a:r>
            <a:endParaRPr lang="en-US" dirty="0"/>
          </a:p>
        </p:txBody>
      </p:sp>
      <p:pic>
        <p:nvPicPr>
          <p:cNvPr id="4" name="Picture 2" descr="Image result for ideal self"/>
          <p:cNvPicPr>
            <a:picLocks noChangeAspect="1" noChangeArrowheads="1"/>
          </p:cNvPicPr>
          <p:nvPr/>
        </p:nvPicPr>
        <p:blipFill>
          <a:blip r:embed="rId2"/>
          <a:srcRect/>
          <a:stretch>
            <a:fillRect/>
          </a:stretch>
        </p:blipFill>
        <p:spPr bwMode="auto">
          <a:xfrm>
            <a:off x="4419600" y="4343400"/>
            <a:ext cx="4800600" cy="2514600"/>
          </a:xfrm>
          <a:prstGeom prst="rect">
            <a:avLst/>
          </a:prstGeom>
          <a:ln>
            <a:noFill/>
          </a:ln>
          <a:effectLst>
            <a:softEdge rad="112500"/>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Ideal Self </a:t>
            </a:r>
            <a:endParaRPr lang="en-US" dirty="0"/>
          </a:p>
        </p:txBody>
      </p:sp>
      <p:sp>
        <p:nvSpPr>
          <p:cNvPr id="3" name="Content Placeholder 2"/>
          <p:cNvSpPr>
            <a:spLocks noGrp="1"/>
          </p:cNvSpPr>
          <p:nvPr>
            <p:ph idx="1"/>
          </p:nvPr>
        </p:nvSpPr>
        <p:spPr/>
        <p:txBody>
          <a:bodyPr/>
          <a:lstStyle/>
          <a:p>
            <a:r>
              <a:rPr lang="en-US" dirty="0" smtClean="0"/>
              <a:t>The person we would like to be </a:t>
            </a:r>
          </a:p>
          <a:p>
            <a:r>
              <a:rPr lang="en-US" dirty="0" smtClean="0"/>
              <a:t> Consists of our goals and ambitions in life </a:t>
            </a:r>
          </a:p>
          <a:p>
            <a:r>
              <a:rPr lang="en-US" dirty="0" smtClean="0"/>
              <a:t> Forever changing</a:t>
            </a:r>
            <a:endParaRPr lang="en-US" dirty="0"/>
          </a:p>
        </p:txBody>
      </p:sp>
      <p:pic>
        <p:nvPicPr>
          <p:cNvPr id="2052" name="Picture 4" descr="Related image"/>
          <p:cNvPicPr>
            <a:picLocks noChangeAspect="1" noChangeArrowheads="1"/>
          </p:cNvPicPr>
          <p:nvPr/>
        </p:nvPicPr>
        <p:blipFill>
          <a:blip r:embed="rId2"/>
          <a:srcRect/>
          <a:stretch>
            <a:fillRect/>
          </a:stretch>
        </p:blipFill>
        <p:spPr bwMode="auto">
          <a:xfrm>
            <a:off x="304800" y="3200400"/>
            <a:ext cx="8534400" cy="3657600"/>
          </a:xfrm>
          <a:prstGeom prst="rect">
            <a:avLst/>
          </a:prstGeom>
          <a:ln>
            <a:noFill/>
          </a:ln>
          <a:effectLst>
            <a:softEdge rad="112500"/>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Congruence VS. Incongruence</a:t>
            </a:r>
            <a:endParaRPr lang="en-US" dirty="0"/>
          </a:p>
        </p:txBody>
      </p:sp>
      <p:sp>
        <p:nvSpPr>
          <p:cNvPr id="3" name="Text Placeholder 2"/>
          <p:cNvSpPr>
            <a:spLocks noGrp="1"/>
          </p:cNvSpPr>
          <p:nvPr>
            <p:ph type="body" idx="1"/>
          </p:nvPr>
        </p:nvSpPr>
        <p:spPr/>
        <p:txBody>
          <a:bodyPr/>
          <a:lstStyle/>
          <a:p>
            <a:r>
              <a:rPr lang="en-US" dirty="0" smtClean="0"/>
              <a:t>Incongruence</a:t>
            </a:r>
            <a:endParaRPr lang="en-US" dirty="0"/>
          </a:p>
        </p:txBody>
      </p:sp>
      <p:sp>
        <p:nvSpPr>
          <p:cNvPr id="4" name="Content Placeholder 3"/>
          <p:cNvSpPr>
            <a:spLocks noGrp="1"/>
          </p:cNvSpPr>
          <p:nvPr>
            <p:ph sz="half" idx="2"/>
          </p:nvPr>
        </p:nvSpPr>
        <p:spPr/>
        <p:txBody>
          <a:bodyPr>
            <a:normAutofit/>
          </a:bodyPr>
          <a:lstStyle/>
          <a:p>
            <a:r>
              <a:rPr lang="en-US" sz="2800" dirty="0" smtClean="0"/>
              <a:t>When a person’s ideal self is not consistent with what happens in their life </a:t>
            </a:r>
          </a:p>
          <a:p>
            <a:endParaRPr lang="en-US" sz="2800" dirty="0"/>
          </a:p>
        </p:txBody>
      </p:sp>
      <p:sp>
        <p:nvSpPr>
          <p:cNvPr id="5" name="Text Placeholder 4"/>
          <p:cNvSpPr>
            <a:spLocks noGrp="1"/>
          </p:cNvSpPr>
          <p:nvPr>
            <p:ph type="body" sz="quarter" idx="3"/>
          </p:nvPr>
        </p:nvSpPr>
        <p:spPr/>
        <p:txBody>
          <a:bodyPr/>
          <a:lstStyle/>
          <a:p>
            <a:r>
              <a:rPr lang="en-US" dirty="0" smtClean="0"/>
              <a:t>Congruence</a:t>
            </a:r>
            <a:endParaRPr lang="en-US" dirty="0"/>
          </a:p>
        </p:txBody>
      </p:sp>
      <p:sp>
        <p:nvSpPr>
          <p:cNvPr id="6" name="Content Placeholder 5"/>
          <p:cNvSpPr>
            <a:spLocks noGrp="1"/>
          </p:cNvSpPr>
          <p:nvPr>
            <p:ph sz="quarter" idx="4"/>
          </p:nvPr>
        </p:nvSpPr>
        <p:spPr/>
        <p:txBody>
          <a:bodyPr>
            <a:normAutofit/>
          </a:bodyPr>
          <a:lstStyle/>
          <a:p>
            <a:r>
              <a:rPr lang="en-US" sz="2800" dirty="0" smtClean="0"/>
              <a:t>When a person’s ideal self is consistent to their actual experiences </a:t>
            </a:r>
          </a:p>
          <a:p>
            <a:endParaRPr lang="en-US" sz="2800" dirty="0"/>
          </a:p>
        </p:txBody>
      </p:sp>
      <p:pic>
        <p:nvPicPr>
          <p:cNvPr id="50180" name="Picture 4" descr="Image result for Congruence VS. Incongruence"/>
          <p:cNvPicPr>
            <a:picLocks noChangeAspect="1" noChangeArrowheads="1"/>
          </p:cNvPicPr>
          <p:nvPr/>
        </p:nvPicPr>
        <p:blipFill>
          <a:blip r:embed="rId2"/>
          <a:srcRect/>
          <a:stretch>
            <a:fillRect/>
          </a:stretch>
        </p:blipFill>
        <p:spPr bwMode="auto">
          <a:xfrm>
            <a:off x="877959" y="3962400"/>
            <a:ext cx="7580241" cy="2895600"/>
          </a:xfrm>
          <a:prstGeom prst="rect">
            <a:avLst/>
          </a:prstGeom>
          <a:ln>
            <a:noFill/>
          </a:ln>
          <a:effectLst>
            <a:softEdge rad="112500"/>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Abraham Maslow</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pPr>
              <a:buNone/>
            </a:pPr>
            <a:r>
              <a:rPr lang="en-US" dirty="0" smtClean="0"/>
              <a:t>INTRODUCTION </a:t>
            </a:r>
            <a:endParaRPr lang="en-US" dirty="0" smtClean="0"/>
          </a:p>
          <a:p>
            <a:r>
              <a:rPr lang="en-US" dirty="0" smtClean="0"/>
              <a:t> </a:t>
            </a:r>
            <a:r>
              <a:rPr lang="en-US" dirty="0" smtClean="0"/>
              <a:t>Abraham Maslow sought to explain why people are driven by particular needs at particular </a:t>
            </a:r>
            <a:r>
              <a:rPr lang="en-US" dirty="0" smtClean="0"/>
              <a:t>times.</a:t>
            </a:r>
          </a:p>
          <a:p>
            <a:r>
              <a:rPr lang="en-US" dirty="0" smtClean="0"/>
              <a:t>His </a:t>
            </a:r>
            <a:r>
              <a:rPr lang="en-US" dirty="0" smtClean="0"/>
              <a:t>answer is that human needs are arranged in a hierarchy from most to least processing. </a:t>
            </a:r>
            <a:endParaRPr lang="en-US" dirty="0" smtClean="0"/>
          </a:p>
          <a:p>
            <a:r>
              <a:rPr lang="en-US" dirty="0" smtClean="0"/>
              <a:t>People </a:t>
            </a:r>
            <a:r>
              <a:rPr lang="en-US" dirty="0" smtClean="0"/>
              <a:t>will try to satisfy their most important needs first. </a:t>
            </a:r>
            <a:endParaRPr lang="en-US" dirty="0" smtClean="0"/>
          </a:p>
          <a:p>
            <a:r>
              <a:rPr lang="en-US" dirty="0" smtClean="0"/>
              <a:t>When </a:t>
            </a:r>
            <a:r>
              <a:rPr lang="en-US" dirty="0" smtClean="0"/>
              <a:t>a person succeeds in satisfying an important need, he will then try to satisfy the next important need.</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Related image"/>
          <p:cNvPicPr>
            <a:picLocks noChangeAspect="1" noChangeArrowheads="1"/>
          </p:cNvPicPr>
          <p:nvPr/>
        </p:nvPicPr>
        <p:blipFill>
          <a:blip r:embed="rId2"/>
          <a:srcRect/>
          <a:stretch>
            <a:fillRect/>
          </a:stretch>
        </p:blipFill>
        <p:spPr bwMode="auto">
          <a:xfrm>
            <a:off x="0" y="0"/>
            <a:ext cx="9144000" cy="6858001"/>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Physiological Needs</a:t>
            </a:r>
            <a:endParaRPr lang="en-US" b="1" dirty="0"/>
          </a:p>
        </p:txBody>
      </p:sp>
      <p:sp>
        <p:nvSpPr>
          <p:cNvPr id="3" name="Content Placeholder 2"/>
          <p:cNvSpPr>
            <a:spLocks noGrp="1"/>
          </p:cNvSpPr>
          <p:nvPr>
            <p:ph idx="1"/>
          </p:nvPr>
        </p:nvSpPr>
        <p:spPr>
          <a:xfrm>
            <a:off x="457200" y="1295400"/>
            <a:ext cx="8229600" cy="5410200"/>
          </a:xfrm>
        </p:spPr>
        <p:txBody>
          <a:bodyPr>
            <a:normAutofit fontScale="92500" lnSpcReduction="10000"/>
          </a:bodyPr>
          <a:lstStyle/>
          <a:p>
            <a:r>
              <a:rPr lang="en-US" dirty="0" smtClean="0"/>
              <a:t>T</a:t>
            </a:r>
            <a:r>
              <a:rPr lang="en-US" dirty="0" smtClean="0"/>
              <a:t>hese </a:t>
            </a:r>
            <a:r>
              <a:rPr lang="en-US" dirty="0" smtClean="0"/>
              <a:t>are biological requirements for human survival, e.g. air, food, drink, </a:t>
            </a:r>
            <a:r>
              <a:rPr lang="en-US" dirty="0" smtClean="0"/>
              <a:t>sleep.</a:t>
            </a:r>
          </a:p>
          <a:p>
            <a:r>
              <a:rPr lang="en-US" dirty="0" smtClean="0"/>
              <a:t>Maslow considered physiological needs the most important as all the other needs become secondary until these needs are </a:t>
            </a:r>
            <a:r>
              <a:rPr lang="en-US" dirty="0" smtClean="0"/>
              <a:t>met.</a:t>
            </a:r>
          </a:p>
          <a:p>
            <a:r>
              <a:rPr lang="en-US" dirty="0" smtClean="0"/>
              <a:t>Higher </a:t>
            </a:r>
            <a:r>
              <a:rPr lang="en-US" dirty="0" smtClean="0"/>
              <a:t>needs such as social needs and esteem are not recognized until one satisfies the needs basic to existence. </a:t>
            </a:r>
            <a:endParaRPr lang="en-US" dirty="0" smtClean="0"/>
          </a:p>
          <a:p>
            <a:r>
              <a:rPr lang="en-US" dirty="0" smtClean="0"/>
              <a:t>If these needs are not satisfied the human body cannot function optimally</a:t>
            </a:r>
            <a:r>
              <a:rPr lang="en-US" dirty="0" smtClean="0"/>
              <a:t>.</a:t>
            </a:r>
          </a:p>
          <a:p>
            <a:r>
              <a:rPr lang="en-US" dirty="0" err="1" smtClean="0"/>
              <a:t>E.g</a:t>
            </a:r>
            <a:r>
              <a:rPr lang="en-US" dirty="0" smtClean="0"/>
              <a:t>; </a:t>
            </a:r>
            <a:r>
              <a:rPr lang="en-US" dirty="0" smtClean="0"/>
              <a:t>air, food, drink, shelter, warmth, sex, sleep, etc.</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 of personality</a:t>
            </a:r>
            <a:endParaRPr lang="en-US" dirty="0"/>
          </a:p>
        </p:txBody>
      </p:sp>
      <p:sp>
        <p:nvSpPr>
          <p:cNvPr id="3" name="Content Placeholder 2"/>
          <p:cNvSpPr>
            <a:spLocks noGrp="1"/>
          </p:cNvSpPr>
          <p:nvPr>
            <p:ph idx="1"/>
          </p:nvPr>
        </p:nvSpPr>
        <p:spPr/>
        <p:txBody>
          <a:bodyPr>
            <a:normAutofit lnSpcReduction="10000"/>
          </a:bodyPr>
          <a:lstStyle/>
          <a:p>
            <a:r>
              <a:rPr lang="en-US" dirty="0" smtClean="0"/>
              <a:t> </a:t>
            </a:r>
            <a:r>
              <a:rPr lang="en-US" b="1" dirty="0" smtClean="0">
                <a:solidFill>
                  <a:srgbClr val="000000"/>
                </a:solidFill>
                <a:latin typeface="Comic Sans MS" pitchFamily="66" charset="0"/>
              </a:rPr>
              <a:t>Psychoanalytic theory: Psychodyna</a:t>
            </a:r>
            <a:r>
              <a:rPr lang="en-US" b="1" dirty="0" smtClean="0"/>
              <a:t>mic</a:t>
            </a:r>
            <a:endParaRPr lang="en-US" b="1" dirty="0" smtClean="0">
              <a:solidFill>
                <a:srgbClr val="000000"/>
              </a:solidFill>
              <a:latin typeface="Comic Sans MS" pitchFamily="66" charset="0"/>
            </a:endParaRPr>
          </a:p>
          <a:p>
            <a:r>
              <a:rPr lang="en-US" b="1" dirty="0" smtClean="0">
                <a:solidFill>
                  <a:srgbClr val="000000"/>
                </a:solidFill>
                <a:latin typeface="Comic Sans MS" pitchFamily="66" charset="0"/>
              </a:rPr>
              <a:t> (</a:t>
            </a:r>
            <a:r>
              <a:rPr lang="en-US" b="1" dirty="0" smtClean="0"/>
              <a:t>Sigmund Freud</a:t>
            </a:r>
            <a:r>
              <a:rPr lang="en-US" b="1" dirty="0" smtClean="0">
                <a:solidFill>
                  <a:srgbClr val="000000"/>
                </a:solidFill>
                <a:latin typeface="Comic Sans MS" pitchFamily="66" charset="0"/>
              </a:rPr>
              <a:t>)</a:t>
            </a:r>
          </a:p>
          <a:p>
            <a:pPr>
              <a:buNone/>
            </a:pPr>
            <a:r>
              <a:rPr lang="en-US" dirty="0" smtClean="0"/>
              <a:t>Freud’s </a:t>
            </a:r>
            <a:r>
              <a:rPr lang="en-US" dirty="0"/>
              <a:t>works about the effects of unconscious mind and childhood experiences on </a:t>
            </a:r>
            <a:r>
              <a:rPr lang="en-US" dirty="0" smtClean="0"/>
              <a:t>personality.</a:t>
            </a:r>
          </a:p>
          <a:p>
            <a:pPr>
              <a:buNone/>
            </a:pPr>
            <a:r>
              <a:rPr lang="en-US" dirty="0"/>
              <a:t>According to him, the human behavior is formed through an interaction between three components of the mind, i.e. Id, Ego and Super Ego.</a:t>
            </a:r>
            <a:endParaRPr lang="en-US" b="1" dirty="0" smtClean="0">
              <a:solidFill>
                <a:srgbClr val="000000"/>
              </a:solidFill>
              <a:latin typeface="Comic Sans MS" pitchFamily="66" charset="0"/>
            </a:endParaRPr>
          </a:p>
          <a:p>
            <a:pPr>
              <a:buNone/>
            </a:pPr>
            <a:endParaRPr lang="en-US" dirty="0" smtClean="0"/>
          </a:p>
          <a:p>
            <a:pPr>
              <a:buNone/>
            </a:pP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Safety Needs</a:t>
            </a:r>
            <a:endParaRPr lang="en-US" b="1" dirty="0"/>
          </a:p>
        </p:txBody>
      </p:sp>
      <p:sp>
        <p:nvSpPr>
          <p:cNvPr id="3" name="Content Placeholder 2"/>
          <p:cNvSpPr>
            <a:spLocks noGrp="1"/>
          </p:cNvSpPr>
          <p:nvPr>
            <p:ph idx="1"/>
          </p:nvPr>
        </p:nvSpPr>
        <p:spPr>
          <a:xfrm>
            <a:off x="457200" y="1371600"/>
            <a:ext cx="8229600" cy="5181600"/>
          </a:xfrm>
        </p:spPr>
        <p:txBody>
          <a:bodyPr>
            <a:normAutofit fontScale="92500" lnSpcReduction="10000"/>
          </a:bodyPr>
          <a:lstStyle/>
          <a:p>
            <a:r>
              <a:rPr lang="en-US" dirty="0" smtClean="0"/>
              <a:t>Once </a:t>
            </a:r>
            <a:r>
              <a:rPr lang="en-US" dirty="0" smtClean="0"/>
              <a:t>physiological needs are met, one's attention turns to safety and security in order to be free from the threat of physical and emotional </a:t>
            </a:r>
            <a:r>
              <a:rPr lang="en-US" dirty="0" smtClean="0"/>
              <a:t>harm.</a:t>
            </a:r>
          </a:p>
          <a:p>
            <a:r>
              <a:rPr lang="en-US" dirty="0" smtClean="0"/>
              <a:t>Such </a:t>
            </a:r>
            <a:r>
              <a:rPr lang="en-US" dirty="0" smtClean="0"/>
              <a:t>needs might be fulfilled by: • Living in a safe area • Medical insurance • Job security </a:t>
            </a:r>
            <a:endParaRPr lang="en-US" dirty="0" smtClean="0"/>
          </a:p>
          <a:p>
            <a:r>
              <a:rPr lang="en-US" dirty="0" smtClean="0"/>
              <a:t>According </a:t>
            </a:r>
            <a:r>
              <a:rPr lang="en-US" dirty="0" smtClean="0"/>
              <a:t>to the Maslow hierarchy, if a person feels threatened, needs further up the pyramid will not receive attention until that need has been resolved. </a:t>
            </a:r>
            <a:endParaRPr lang="en-US" dirty="0" smtClean="0"/>
          </a:p>
          <a:p>
            <a:r>
              <a:rPr lang="en-US" dirty="0" smtClean="0"/>
              <a:t>e.g. home, Helmet, Medicines, security guard for home, security</a:t>
            </a:r>
            <a:r>
              <a:rPr lang="en-US" dirty="0" smtClean="0"/>
              <a:t>, </a:t>
            </a:r>
            <a:r>
              <a:rPr lang="en-US" dirty="0" smtClean="0"/>
              <a:t>law</a:t>
            </a:r>
            <a:r>
              <a:rPr lang="en-US" dirty="0" smtClean="0"/>
              <a:t>, </a:t>
            </a:r>
            <a:r>
              <a:rPr lang="en-US" dirty="0" smtClean="0"/>
              <a:t>etc</a:t>
            </a:r>
            <a:r>
              <a:rPr lang="en-US" dirty="0" smtClean="0"/>
              <a:t>.</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Love and belongingness needs</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n-US" dirty="0" smtClean="0"/>
              <a:t>A</a:t>
            </a:r>
            <a:r>
              <a:rPr lang="en-US" dirty="0" smtClean="0"/>
              <a:t>fter </a:t>
            </a:r>
            <a:r>
              <a:rPr lang="en-US" dirty="0" smtClean="0"/>
              <a:t>physiological and safety needs have been fulfilled, the third level of human needs is social and involves feelings of belongingness. The need for interpersonal relationships motivates </a:t>
            </a:r>
            <a:r>
              <a:rPr lang="en-US" dirty="0" smtClean="0"/>
              <a:t>behavior.</a:t>
            </a:r>
            <a:endParaRPr lang="en-US" dirty="0" smtClean="0"/>
          </a:p>
          <a:p>
            <a:r>
              <a:rPr lang="en-US" dirty="0" smtClean="0"/>
              <a:t>Examples include friendship, intimacy, trust, and acceptance, receiving and giving affection and love. Affiliating, being part of a group (family, friends, work).</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Esteem needs</a:t>
            </a:r>
            <a:r>
              <a:rPr lang="en-US" dirty="0" smtClean="0"/>
              <a:t> </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dirty="0" smtClean="0"/>
              <a:t>Once </a:t>
            </a:r>
            <a:r>
              <a:rPr lang="en-US" dirty="0" smtClean="0"/>
              <a:t>a person feels a sense of "belonging", the need to feel important arises</a:t>
            </a:r>
            <a:r>
              <a:rPr lang="en-US" dirty="0" smtClean="0"/>
              <a:t>.</a:t>
            </a:r>
          </a:p>
          <a:p>
            <a:r>
              <a:rPr lang="en-US" dirty="0" smtClean="0"/>
              <a:t>Maslow </a:t>
            </a:r>
            <a:r>
              <a:rPr lang="en-US" dirty="0" smtClean="0"/>
              <a:t>classified into two categories: </a:t>
            </a:r>
            <a:endParaRPr lang="en-US" dirty="0" smtClean="0"/>
          </a:p>
          <a:p>
            <a:r>
              <a:rPr lang="en-US" dirty="0" smtClean="0"/>
              <a:t>(</a:t>
            </a:r>
            <a:r>
              <a:rPr lang="en-US" dirty="0" err="1" smtClean="0"/>
              <a:t>i</a:t>
            </a:r>
            <a:r>
              <a:rPr lang="en-US" dirty="0" smtClean="0"/>
              <a:t>) esteem for oneself (dignity, achievement, mastery, independence) and </a:t>
            </a:r>
            <a:endParaRPr lang="en-US" dirty="0" smtClean="0"/>
          </a:p>
          <a:p>
            <a:r>
              <a:rPr lang="en-US" dirty="0" smtClean="0"/>
              <a:t>(</a:t>
            </a:r>
            <a:r>
              <a:rPr lang="en-US" dirty="0" smtClean="0"/>
              <a:t>ii) the desire for reputation or respect from others (e.g., status, prestige</a:t>
            </a:r>
            <a:r>
              <a:rPr lang="en-US" dirty="0" smtClean="0"/>
              <a:t>).</a:t>
            </a:r>
          </a:p>
          <a:p>
            <a:r>
              <a:rPr lang="en-US" dirty="0" err="1" smtClean="0"/>
              <a:t>E.g</a:t>
            </a:r>
            <a:r>
              <a:rPr lang="en-US" dirty="0" smtClean="0"/>
              <a:t> Some </a:t>
            </a:r>
            <a:r>
              <a:rPr lang="en-US" dirty="0" smtClean="0"/>
              <a:t>esteem needs are: • Self-respect • Achievement • Attention • Recognition • </a:t>
            </a:r>
            <a:r>
              <a:rPr lang="en-US" dirty="0" smtClean="0"/>
              <a:t>Reputation</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Self-actualization needs</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a:t>
            </a:r>
            <a:r>
              <a:rPr lang="en-US" dirty="0" smtClean="0"/>
              <a:t>realizing </a:t>
            </a:r>
            <a:r>
              <a:rPr lang="en-US" dirty="0" smtClean="0"/>
              <a:t>personal potential, self-fulfillment, seeking personal growth and peak experiences</a:t>
            </a:r>
            <a:r>
              <a:rPr lang="en-US" dirty="0" smtClean="0"/>
              <a:t>.</a:t>
            </a:r>
          </a:p>
          <a:p>
            <a:r>
              <a:rPr lang="en-US" dirty="0" smtClean="0"/>
              <a:t>Self-actualization is the summit of Maslow's hierarchy of needs. It is the quest of reaching one's full potential as a person. </a:t>
            </a:r>
            <a:endParaRPr lang="en-US" dirty="0" smtClean="0"/>
          </a:p>
          <a:p>
            <a:r>
              <a:rPr lang="en-US" dirty="0" smtClean="0"/>
              <a:t>Unlike </a:t>
            </a:r>
            <a:r>
              <a:rPr lang="en-US" dirty="0" smtClean="0"/>
              <a:t>lower level needs, this need is never fully satisfied; as one grows psychologically there are always new opportunities to continue to grow. Self-actualized people tend to have needs such as: • Truth • Justice • Wisdom </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the mind</a:t>
            </a:r>
            <a:endParaRPr lang="en-US" dirty="0"/>
          </a:p>
        </p:txBody>
      </p:sp>
      <p:sp>
        <p:nvSpPr>
          <p:cNvPr id="3" name="Content Placeholder 2"/>
          <p:cNvSpPr>
            <a:spLocks noGrp="1"/>
          </p:cNvSpPr>
          <p:nvPr>
            <p:ph idx="1"/>
          </p:nvPr>
        </p:nvSpPr>
        <p:spPr/>
        <p:txBody>
          <a:bodyPr/>
          <a:lstStyle/>
          <a:p>
            <a:r>
              <a:rPr lang="en-US" b="1" dirty="0"/>
              <a:t>Id: </a:t>
            </a:r>
            <a:r>
              <a:rPr lang="en-US" dirty="0"/>
              <a:t>Id is the primitive part of the mind that seeks immediate gratification of biological or instinctual needs. The biological needs are the basic physical needs and while the instinctual needs are the natural or unlearned needs, such as hunger, thirst, sex, etc. Id is the unconscious part of the mind; that act instantaneously without giving much thought to what is right and what is wrong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the mind</a:t>
            </a:r>
            <a:endParaRPr lang="en-US" dirty="0"/>
          </a:p>
        </p:txBody>
      </p:sp>
      <p:sp>
        <p:nvSpPr>
          <p:cNvPr id="3" name="Content Placeholder 2"/>
          <p:cNvSpPr>
            <a:spLocks noGrp="1"/>
          </p:cNvSpPr>
          <p:nvPr>
            <p:ph idx="1"/>
          </p:nvPr>
        </p:nvSpPr>
        <p:spPr/>
        <p:txBody>
          <a:bodyPr/>
          <a:lstStyle/>
          <a:p>
            <a:r>
              <a:rPr lang="en-US" b="1" dirty="0"/>
              <a:t>Super-Ego:</a:t>
            </a:r>
            <a:r>
              <a:rPr lang="en-US" dirty="0"/>
              <a:t> The Super-Ego is related to the social or the moral values that an individual inculcates as he matures. It acts as an ethical constraint on behavior and helps an individual to develop his conscience. As the individual grows in the society, he learns the cultural values and the norms of the society which help him to differentiate between right and wrong.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the mind</a:t>
            </a:r>
            <a:endParaRPr lang="en-US" dirty="0"/>
          </a:p>
        </p:txBody>
      </p:sp>
      <p:sp>
        <p:nvSpPr>
          <p:cNvPr id="3" name="Content Placeholder 2"/>
          <p:cNvSpPr>
            <a:spLocks noGrp="1"/>
          </p:cNvSpPr>
          <p:nvPr>
            <p:ph idx="1"/>
          </p:nvPr>
        </p:nvSpPr>
        <p:spPr/>
        <p:txBody>
          <a:bodyPr/>
          <a:lstStyle/>
          <a:p>
            <a:r>
              <a:rPr lang="en-US" b="1" dirty="0"/>
              <a:t>Ego:</a:t>
            </a:r>
            <a:r>
              <a:rPr lang="en-US" dirty="0"/>
              <a:t> Ego is the logical and the conscious part of the mind which is associated with the reality principle. This means it balances the demands of Id and super-ego in the context of real life situations. Ego is conscious and hence keep a check on Id through a proper reasoning of an external environment.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https://businessjargons.com/wp-content/uploads/2015/12/psychoanalytic-theory.jpg"/>
          <p:cNvPicPr>
            <a:picLocks noChangeAspect="1" noChangeArrowheads="1"/>
          </p:cNvPicPr>
          <p:nvPr/>
        </p:nvPicPr>
        <p:blipFill>
          <a:blip r:embed="rId2"/>
          <a:srcRect/>
          <a:stretch>
            <a:fillRect/>
          </a:stretch>
        </p:blipFill>
        <p:spPr bwMode="auto">
          <a:xfrm>
            <a:off x="0" y="304800"/>
            <a:ext cx="9144000" cy="62484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Personality development: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Freud believed that the basic elements of adult personality are in place by age five and result from the outcome of five psychosexual stages.</a:t>
            </a:r>
          </a:p>
          <a:p>
            <a:r>
              <a:rPr lang="en-US" dirty="0" smtClean="0"/>
              <a:t> – In each stage, children must cope with distinct immature sexual urges that influence adult personality. </a:t>
            </a:r>
          </a:p>
          <a:p>
            <a:r>
              <a:rPr lang="en-US" dirty="0" smtClean="0"/>
              <a:t>– Fixation results if the child fails to move forward from one stage to another, and is usually caused by excessive gratification, or frustration of needs at a particular stage.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TotalTime>
  <Words>1871</Words>
  <Application>Microsoft Office PowerPoint</Application>
  <PresentationFormat>On-screen Show (4:3)</PresentationFormat>
  <Paragraphs>163</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personality</vt:lpstr>
      <vt:lpstr>definitions</vt:lpstr>
      <vt:lpstr> Four Major Perspectives on Personality </vt:lpstr>
      <vt:lpstr>Theories of personality</vt:lpstr>
      <vt:lpstr>components of the mind</vt:lpstr>
      <vt:lpstr>components of the mind</vt:lpstr>
      <vt:lpstr>components of the mind</vt:lpstr>
      <vt:lpstr>Slide 8</vt:lpstr>
      <vt:lpstr>Personality development:</vt:lpstr>
      <vt:lpstr>Libido </vt:lpstr>
      <vt:lpstr>Slide 11</vt:lpstr>
      <vt:lpstr>Oral stage of development:</vt:lpstr>
      <vt:lpstr>Anal stage of development:</vt:lpstr>
      <vt:lpstr>Slide 14</vt:lpstr>
      <vt:lpstr>The Phallic Stage</vt:lpstr>
      <vt:lpstr>Slide 16</vt:lpstr>
      <vt:lpstr>The Latent Period</vt:lpstr>
      <vt:lpstr>Slide 18</vt:lpstr>
      <vt:lpstr>The Genital Stage</vt:lpstr>
      <vt:lpstr>Slide 20</vt:lpstr>
      <vt:lpstr> Trait Approach to Personality </vt:lpstr>
      <vt:lpstr> Eysenck’s Personality Theory </vt:lpstr>
      <vt:lpstr> Extraversion/introversion </vt:lpstr>
      <vt:lpstr>Slide 24</vt:lpstr>
      <vt:lpstr> Neuroticism/stability </vt:lpstr>
      <vt:lpstr>Slide 26</vt:lpstr>
      <vt:lpstr>According to Eysenck, the two dimensions of neuroticism (stable vs. unstable) and introversion-extroversion combine to form a variety of personality characteristics.</vt:lpstr>
      <vt:lpstr>Humanistic theories of personality</vt:lpstr>
      <vt:lpstr>Cont,</vt:lpstr>
      <vt:lpstr>Self-Actualization</vt:lpstr>
      <vt:lpstr>The Fully Functioning Person</vt:lpstr>
      <vt:lpstr>Theory of Personality</vt:lpstr>
      <vt:lpstr>Self Worth</vt:lpstr>
      <vt:lpstr>Self-Image </vt:lpstr>
      <vt:lpstr>Ideal Self </vt:lpstr>
      <vt:lpstr>Congruence VS. Incongruence</vt:lpstr>
      <vt:lpstr>Abraham Maslow</vt:lpstr>
      <vt:lpstr>Slide 38</vt:lpstr>
      <vt:lpstr>Physiological Needs</vt:lpstr>
      <vt:lpstr>Safety Needs</vt:lpstr>
      <vt:lpstr>Love and belongingness needs </vt:lpstr>
      <vt:lpstr>Esteem needs </vt:lpstr>
      <vt:lpstr>Self-actualization needs </vt:lpstr>
      <vt:lpstr>Slide 44</vt:lpstr>
      <vt:lpstr>Slide 45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dc:title>
  <dc:creator>Haier</dc:creator>
  <cp:lastModifiedBy>Haier</cp:lastModifiedBy>
  <cp:revision>24</cp:revision>
  <dcterms:created xsi:type="dcterms:W3CDTF">2019-05-15T20:35:10Z</dcterms:created>
  <dcterms:modified xsi:type="dcterms:W3CDTF">2019-05-26T19:35:18Z</dcterms:modified>
</cp:coreProperties>
</file>